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1bd12dc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1bd12dc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aa19ef4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aa19ef4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assumptions slide to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9551ad8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9551ad8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1bd12dc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1bd12dc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fa4718c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fa4718c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slide before this one, (or as the background of the previous slide), of the campus map and explain the field work you did to collect data on parking spots, and how you then fed data into a program you wrote to visualize the parking spots to be used in the experiments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f95f2ee3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f95f2ee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Compile these into one image so they can compared next to each other easily visually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f95f2ee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f95f2ee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Indicate (by colors? Or bracket?) the three different approaches on these pictures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f95f2ee3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f95f2ee3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9551ad88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9551ad88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9551ad88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9551ad88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9551ad88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9551ad8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Ticketing unregistered cars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9551ad8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9551ad8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aa19ef4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aa19ef4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9551ad8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9551ad8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number these as Approaches 1-3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9551ad88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9551ad88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Parking spot recommendation algorithm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9551ad8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9551ad8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dotted lines to other </a:t>
            </a:r>
            <a:r>
              <a:rPr lang="en"/>
              <a:t>spots so signify worse spot. </a:t>
            </a:r>
            <a:endParaRPr/>
          </a:p>
          <a:p>
            <a:pPr indent="0" lvl="0" marL="0" rtl="0" algn="l">
              <a:spcBef>
                <a:spcPts val="0"/>
              </a:spcBef>
              <a:spcAft>
                <a:spcPts val="0"/>
              </a:spcAft>
              <a:buNone/>
            </a:pPr>
            <a:r>
              <a:rPr lang="en"/>
              <a:t>Make text black instead of yellow. </a:t>
            </a:r>
            <a:endParaRPr/>
          </a:p>
          <a:p>
            <a:pPr indent="0" lvl="0" marL="0" rtl="0" algn="l">
              <a:spcBef>
                <a:spcPts val="0"/>
              </a:spcBef>
              <a:spcAft>
                <a:spcPts val="0"/>
              </a:spcAft>
              <a:buNone/>
            </a:pPr>
            <a:r>
              <a:rPr lang="en"/>
              <a:t>Change color of parking spots to distinguish them from other points.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9551ad88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9551ad88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Center Point a different color from Parking Spots which is also a different color from Class locations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f95f2ee3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f95f2ee3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for some nice visual way to explain how/why it works a bit in an overarching way without technical details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1bd12dc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1bd12dc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i.org/10.1016/j.procs.2015.08.132" TargetMode="External"/><Relationship Id="rId4" Type="http://schemas.openxmlformats.org/officeDocument/2006/relationships/hyperlink" Target="https://www.sciencedirect.com/science/article/pii/S1877050915022590" TargetMode="External"/><Relationship Id="rId5" Type="http://schemas.openxmlformats.org/officeDocument/2006/relationships/hyperlink" Target="https://doi.org/10.1016/j.trc.2022.103624" TargetMode="External"/><Relationship Id="rId6" Type="http://schemas.openxmlformats.org/officeDocument/2006/relationships/hyperlink" Target="https://www.sciencedirect.com/science/article/pii/S0968090X22000699" TargetMode="External"/><Relationship Id="rId7" Type="http://schemas.openxmlformats.org/officeDocument/2006/relationships/hyperlink" Target="https://doi.org/10.1016/j.jksuci.2020.11.006" TargetMode="External"/><Relationship Id="rId8" Type="http://schemas.openxmlformats.org/officeDocument/2006/relationships/hyperlink" Target="https://www.sciencedirect.com/science/article/pii/S13191578203053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Parking Assignment Problem</a:t>
            </a:r>
            <a:endParaRPr/>
          </a:p>
        </p:txBody>
      </p:sp>
      <p:sp>
        <p:nvSpPr>
          <p:cNvPr id="55" name="Google Shape;55;p13"/>
          <p:cNvSpPr txBox="1"/>
          <p:nvPr>
            <p:ph idx="1" type="subTitle"/>
          </p:nvPr>
        </p:nvSpPr>
        <p:spPr>
          <a:xfrm>
            <a:off x="1590000" y="3116275"/>
            <a:ext cx="59640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By: </a:t>
            </a:r>
            <a:r>
              <a:rPr lang="en" sz="2300"/>
              <a:t>Faiz Aladin </a:t>
            </a:r>
            <a:endParaRPr sz="2300"/>
          </a:p>
          <a:p>
            <a:pPr indent="0" lvl="0" marL="0" rtl="0" algn="ctr">
              <a:spcBef>
                <a:spcPts val="0"/>
              </a:spcBef>
              <a:spcAft>
                <a:spcPts val="0"/>
              </a:spcAft>
              <a:buNone/>
            </a:pPr>
            <a:r>
              <a:t/>
            </a:r>
            <a:endParaRPr sz="2300"/>
          </a:p>
          <a:p>
            <a:pPr indent="0" lvl="0" marL="0" rtl="0" algn="ctr">
              <a:spcBef>
                <a:spcPts val="0"/>
              </a:spcBef>
              <a:spcAft>
                <a:spcPts val="0"/>
              </a:spcAft>
              <a:buNone/>
            </a:pPr>
            <a:r>
              <a:rPr lang="en" sz="2300"/>
              <a:t>Advisor: Christine Chung</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Search Algorithm</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20" name="Google Shape;120;p22"/>
          <p:cNvPicPr preferRelativeResize="0"/>
          <p:nvPr/>
        </p:nvPicPr>
        <p:blipFill>
          <a:blip r:embed="rId3">
            <a:alphaModFix/>
          </a:blip>
          <a:stretch>
            <a:fillRect/>
          </a:stretch>
        </p:blipFill>
        <p:spPr>
          <a:xfrm>
            <a:off x="4572000" y="1447850"/>
            <a:ext cx="4317276" cy="2247800"/>
          </a:xfrm>
          <a:prstGeom prst="rect">
            <a:avLst/>
          </a:prstGeom>
          <a:noFill/>
          <a:ln>
            <a:noFill/>
          </a:ln>
        </p:spPr>
      </p:pic>
      <p:pic>
        <p:nvPicPr>
          <p:cNvPr id="121" name="Google Shape;121;p22"/>
          <p:cNvPicPr preferRelativeResize="0"/>
          <p:nvPr/>
        </p:nvPicPr>
        <p:blipFill>
          <a:blip r:embed="rId4">
            <a:alphaModFix/>
          </a:blip>
          <a:stretch>
            <a:fillRect/>
          </a:stretch>
        </p:blipFill>
        <p:spPr>
          <a:xfrm>
            <a:off x="196750" y="1447850"/>
            <a:ext cx="4317276" cy="224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Design</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Input:</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980 parking spots on campus</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900 randomly generated students with campus classes/dorms locations</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Output:</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An assignment of parking spots to students (one-to-one matching)</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Assumption 1: Spots are distinguishable by white lines and unique spot IDs.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Assumption 2 (for now): Excess faculty and staff spots are part of the lottery system, meaning students can be assigned to them.</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Assumption 3: Freshmen can have cars on campus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Campus Map</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40" name="Google Shape;140;p25"/>
          <p:cNvPicPr preferRelativeResize="0"/>
          <p:nvPr/>
        </p:nvPicPr>
        <p:blipFill>
          <a:blip r:embed="rId3">
            <a:alphaModFix/>
          </a:blip>
          <a:stretch>
            <a:fillRect/>
          </a:stretch>
        </p:blipFill>
        <p:spPr>
          <a:xfrm>
            <a:off x="382314" y="1224775"/>
            <a:ext cx="8379372"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Parking Spots Generated on Campus Map</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47" name="Google Shape;147;p26"/>
          <p:cNvPicPr preferRelativeResize="0"/>
          <p:nvPr/>
        </p:nvPicPr>
        <p:blipFill>
          <a:blip r:embed="rId3">
            <a:alphaModFix/>
          </a:blip>
          <a:stretch>
            <a:fillRect/>
          </a:stretch>
        </p:blipFill>
        <p:spPr>
          <a:xfrm>
            <a:off x="1500286" y="845438"/>
            <a:ext cx="5991025" cy="4030474"/>
          </a:xfrm>
          <a:prstGeom prst="rect">
            <a:avLst/>
          </a:prstGeom>
          <a:noFill/>
          <a:ln>
            <a:noFill/>
          </a:ln>
        </p:spPr>
      </p:pic>
      <p:sp>
        <p:nvSpPr>
          <p:cNvPr id="148" name="Google Shape;148;p26"/>
          <p:cNvSpPr txBox="1"/>
          <p:nvPr/>
        </p:nvSpPr>
        <p:spPr>
          <a:xfrm>
            <a:off x="1452375" y="3225900"/>
            <a:ext cx="133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South Lot</a:t>
            </a:r>
            <a:endParaRPr sz="1800">
              <a:solidFill>
                <a:schemeClr val="lt1"/>
              </a:solidFill>
            </a:endParaRPr>
          </a:p>
        </p:txBody>
      </p:sp>
      <p:sp>
        <p:nvSpPr>
          <p:cNvPr id="149" name="Google Shape;149;p26"/>
          <p:cNvSpPr txBox="1"/>
          <p:nvPr/>
        </p:nvSpPr>
        <p:spPr>
          <a:xfrm>
            <a:off x="4932800" y="938650"/>
            <a:ext cx="37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West Lot</a:t>
            </a:r>
            <a:endParaRPr sz="1800">
              <a:solidFill>
                <a:schemeClr val="lt1"/>
              </a:solidFill>
            </a:endParaRPr>
          </a:p>
        </p:txBody>
      </p:sp>
      <p:sp>
        <p:nvSpPr>
          <p:cNvPr id="150" name="Google Shape;150;p26"/>
          <p:cNvSpPr txBox="1"/>
          <p:nvPr/>
        </p:nvSpPr>
        <p:spPr>
          <a:xfrm>
            <a:off x="6293000" y="3687600"/>
            <a:ext cx="233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North Lot</a:t>
            </a:r>
            <a:endParaRPr sz="1800">
              <a:solidFill>
                <a:schemeClr val="lt1"/>
              </a:solidFill>
            </a:endParaRPr>
          </a:p>
        </p:txBody>
      </p:sp>
      <p:cxnSp>
        <p:nvCxnSpPr>
          <p:cNvPr id="151" name="Google Shape;151;p26"/>
          <p:cNvCxnSpPr/>
          <p:nvPr/>
        </p:nvCxnSpPr>
        <p:spPr>
          <a:xfrm flipH="1" rot="10800000">
            <a:off x="6771800" y="3304625"/>
            <a:ext cx="28800" cy="4692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6"/>
          <p:cNvCxnSpPr/>
          <p:nvPr/>
        </p:nvCxnSpPr>
        <p:spPr>
          <a:xfrm>
            <a:off x="2021000" y="3687600"/>
            <a:ext cx="9600" cy="3198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6"/>
          <p:cNvCxnSpPr/>
          <p:nvPr/>
        </p:nvCxnSpPr>
        <p:spPr>
          <a:xfrm>
            <a:off x="5488325" y="1350525"/>
            <a:ext cx="9600" cy="32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Walking Distance of Student by Grade</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60" name="Google Shape;160;p27"/>
          <p:cNvPicPr preferRelativeResize="0"/>
          <p:nvPr/>
        </p:nvPicPr>
        <p:blipFill>
          <a:blip r:embed="rId3">
            <a:alphaModFix/>
          </a:blip>
          <a:stretch>
            <a:fillRect/>
          </a:stretch>
        </p:blipFill>
        <p:spPr>
          <a:xfrm>
            <a:off x="732336" y="1017725"/>
            <a:ext cx="7679338" cy="3820025"/>
          </a:xfrm>
          <a:prstGeom prst="rect">
            <a:avLst/>
          </a:prstGeom>
          <a:noFill/>
          <a:ln>
            <a:noFill/>
          </a:ln>
        </p:spPr>
      </p:pic>
      <p:sp>
        <p:nvSpPr>
          <p:cNvPr id="161" name="Google Shape;161;p27"/>
          <p:cNvSpPr txBox="1"/>
          <p:nvPr/>
        </p:nvSpPr>
        <p:spPr>
          <a:xfrm>
            <a:off x="366150" y="4511125"/>
            <a:ext cx="8411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0000"/>
                </a:solidFill>
                <a:highlight>
                  <a:schemeClr val="lt1"/>
                </a:highlight>
              </a:rPr>
              <a:t>Freshmen: Red </a:t>
            </a:r>
            <a:r>
              <a:rPr lang="en" sz="1800">
                <a:highlight>
                  <a:schemeClr val="lt1"/>
                </a:highlight>
              </a:rPr>
              <a:t> </a:t>
            </a:r>
            <a:r>
              <a:rPr lang="en" sz="1800">
                <a:solidFill>
                  <a:srgbClr val="38761D"/>
                </a:solidFill>
                <a:highlight>
                  <a:schemeClr val="lt1"/>
                </a:highlight>
              </a:rPr>
              <a:t>Sophomores: Green </a:t>
            </a:r>
            <a:r>
              <a:rPr lang="en" sz="1800">
                <a:highlight>
                  <a:schemeClr val="lt1"/>
                </a:highlight>
              </a:rPr>
              <a:t> </a:t>
            </a:r>
            <a:r>
              <a:rPr lang="en" sz="1800">
                <a:solidFill>
                  <a:srgbClr val="FFFF00"/>
                </a:solidFill>
                <a:highlight>
                  <a:schemeClr val="lt1"/>
                </a:highlight>
              </a:rPr>
              <a:t>Juniors: Yellow</a:t>
            </a:r>
            <a:r>
              <a:rPr lang="en" sz="1800">
                <a:highlight>
                  <a:schemeClr val="lt1"/>
                </a:highlight>
              </a:rPr>
              <a:t>  </a:t>
            </a:r>
            <a:r>
              <a:rPr lang="en" sz="1800">
                <a:solidFill>
                  <a:srgbClr val="0000FF"/>
                </a:solidFill>
                <a:highlight>
                  <a:schemeClr val="lt1"/>
                </a:highlight>
              </a:rPr>
              <a:t>Seniors: Blue</a:t>
            </a:r>
            <a:endParaRPr sz="1800">
              <a:solidFill>
                <a:srgbClr val="0000FF"/>
              </a:solidFill>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Average Walking Distance Results</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68" name="Google Shape;168;p28"/>
          <p:cNvPicPr preferRelativeResize="0"/>
          <p:nvPr/>
        </p:nvPicPr>
        <p:blipFill>
          <a:blip r:embed="rId3">
            <a:alphaModFix/>
          </a:blip>
          <a:stretch>
            <a:fillRect/>
          </a:stretch>
        </p:blipFill>
        <p:spPr>
          <a:xfrm>
            <a:off x="1554000" y="1152475"/>
            <a:ext cx="6128226" cy="3734650"/>
          </a:xfrm>
          <a:prstGeom prst="rect">
            <a:avLst/>
          </a:prstGeom>
          <a:noFill/>
          <a:ln>
            <a:noFill/>
          </a:ln>
        </p:spPr>
      </p:pic>
      <p:sp>
        <p:nvSpPr>
          <p:cNvPr id="169" name="Google Shape;169;p28"/>
          <p:cNvSpPr/>
          <p:nvPr/>
        </p:nvSpPr>
        <p:spPr>
          <a:xfrm rot="-5400000">
            <a:off x="2991277" y="1733911"/>
            <a:ext cx="303300" cy="1266900"/>
          </a:xfrm>
          <a:prstGeom prst="rightBrace">
            <a:avLst>
              <a:gd fmla="val 50000" name="adj1"/>
              <a:gd fmla="val 5037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8"/>
          <p:cNvSpPr txBox="1"/>
          <p:nvPr/>
        </p:nvSpPr>
        <p:spPr>
          <a:xfrm>
            <a:off x="2509475" y="1754000"/>
            <a:ext cx="551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Approach 3</a:t>
            </a:r>
            <a:endParaRPr sz="1800">
              <a:solidFill>
                <a:schemeClr val="lt1"/>
              </a:solidFill>
              <a:latin typeface="Times New Roman"/>
              <a:ea typeface="Times New Roman"/>
              <a:cs typeface="Times New Roman"/>
              <a:sym typeface="Times New Roman"/>
            </a:endParaRPr>
          </a:p>
        </p:txBody>
      </p:sp>
      <p:sp>
        <p:nvSpPr>
          <p:cNvPr id="171" name="Google Shape;171;p28"/>
          <p:cNvSpPr/>
          <p:nvPr/>
        </p:nvSpPr>
        <p:spPr>
          <a:xfrm rot="-5400000">
            <a:off x="6207475" y="1826150"/>
            <a:ext cx="372000" cy="1082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8"/>
          <p:cNvSpPr txBox="1"/>
          <p:nvPr/>
        </p:nvSpPr>
        <p:spPr>
          <a:xfrm>
            <a:off x="5804400" y="1819875"/>
            <a:ext cx="277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Approach 2</a:t>
            </a:r>
            <a:endParaRPr sz="1800">
              <a:solidFill>
                <a:schemeClr val="lt1"/>
              </a:solidFill>
              <a:latin typeface="Times New Roman"/>
              <a:ea typeface="Times New Roman"/>
              <a:cs typeface="Times New Roman"/>
              <a:sym typeface="Times New Roman"/>
            </a:endParaRPr>
          </a:p>
        </p:txBody>
      </p:sp>
      <p:sp>
        <p:nvSpPr>
          <p:cNvPr id="173" name="Google Shape;173;p28"/>
          <p:cNvSpPr txBox="1"/>
          <p:nvPr/>
        </p:nvSpPr>
        <p:spPr>
          <a:xfrm>
            <a:off x="4166400" y="1754000"/>
            <a:ext cx="441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Approach 1</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Time Comparison</a:t>
            </a:r>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0" name="Google Shape;180;p29"/>
          <p:cNvPicPr preferRelativeResize="0"/>
          <p:nvPr/>
        </p:nvPicPr>
        <p:blipFill>
          <a:blip r:embed="rId3">
            <a:alphaModFix/>
          </a:blip>
          <a:stretch>
            <a:fillRect/>
          </a:stretch>
        </p:blipFill>
        <p:spPr>
          <a:xfrm>
            <a:off x="1743279" y="1152475"/>
            <a:ext cx="5657433"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86" name="Google Shape;186;p30"/>
          <p:cNvSpPr txBox="1"/>
          <p:nvPr>
            <p:ph idx="1" type="body"/>
          </p:nvPr>
        </p:nvSpPr>
        <p:spPr>
          <a:xfrm>
            <a:off x="311700" y="1076275"/>
            <a:ext cx="8520600" cy="390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All Methods:</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Students are given more control over the parking system</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Mitigates unregistered car issue</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The lottery parking system pros:</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Using a lottery system allows each student to choose their own spot</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Still close to minimizing average walking distance of all students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Hungarian Alg pros:</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Provides fairness to students and minimizes walking distance of students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Local Search pros:</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Similar to Hungarian Alg but with faster run time (can get close to optimal solution)</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Good for campuses with more students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192" name="Google Shape;19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93" name="Google Shape;193;p31"/>
          <p:cNvPicPr preferRelativeResize="0"/>
          <p:nvPr/>
        </p:nvPicPr>
        <p:blipFill>
          <a:blip r:embed="rId3">
            <a:alphaModFix/>
          </a:blip>
          <a:stretch>
            <a:fillRect/>
          </a:stretch>
        </p:blipFill>
        <p:spPr>
          <a:xfrm>
            <a:off x="3306450" y="1152475"/>
            <a:ext cx="2531101" cy="36015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5380500" cy="3722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Problem</a:t>
            </a:r>
            <a:endParaRPr>
              <a:solidFill>
                <a:schemeClr val="dk1"/>
              </a:solidFill>
              <a:latin typeface="Times New Roman"/>
              <a:ea typeface="Times New Roman"/>
              <a:cs typeface="Times New Roman"/>
              <a:sym typeface="Times New Roman"/>
            </a:endParaRPr>
          </a:p>
          <a:p>
            <a:pPr indent="-334327" lvl="0" marL="457200" rtl="0" algn="l">
              <a:lnSpc>
                <a:spcPct val="200000"/>
              </a:lnSpc>
              <a:spcBef>
                <a:spcPts val="120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The overflow of cars on college campuses is an issue that affects many students, faculty, and staff. </a:t>
            </a:r>
            <a:endParaRPr>
              <a:solidFill>
                <a:schemeClr val="dk1"/>
              </a:solidFill>
              <a:latin typeface="Times New Roman"/>
              <a:ea typeface="Times New Roman"/>
              <a:cs typeface="Times New Roman"/>
              <a:sym typeface="Times New Roman"/>
            </a:endParaRPr>
          </a:p>
          <a:p>
            <a:pPr indent="-334327" lvl="0" marL="457200" rtl="0" algn="l">
              <a:lnSpc>
                <a:spcPct val="200000"/>
              </a:lnSpc>
              <a:spcBef>
                <a:spcPts val="0"/>
              </a:spcBef>
              <a:spcAft>
                <a:spcPts val="0"/>
              </a:spcAft>
              <a:buClr>
                <a:schemeClr val="dk1"/>
              </a:buClr>
              <a:buSzPct val="100000"/>
              <a:buFont typeface="Times New Roman"/>
              <a:buChar char="-"/>
            </a:pPr>
            <a:r>
              <a:rPr lang="en">
                <a:solidFill>
                  <a:schemeClr val="dk1"/>
                </a:solidFill>
                <a:latin typeface="Times New Roman"/>
                <a:ea typeface="Times New Roman"/>
                <a:cs typeface="Times New Roman"/>
                <a:sym typeface="Times New Roman"/>
              </a:rPr>
              <a:t>In particular, Connecticut College has seen an increase in the number of students with cars each year, while the number of available parking spots remains the same.</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5692200" y="1585500"/>
            <a:ext cx="3271150" cy="2453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99" name="Google Shape;19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O. Tran Thi Kim, N. H. Tran, C. Pham, T. LeAnh, M. T. Thai and C. S. Hong, "Parking Assignment: Minimizing Parking Expenses and Balancing Parking Demand Among Multiple Parking Lots," in </a:t>
            </a:r>
            <a:r>
              <a:rPr i="1" lang="en" sz="1000">
                <a:solidFill>
                  <a:schemeClr val="dk1"/>
                </a:solidFill>
                <a:latin typeface="Times New Roman"/>
                <a:ea typeface="Times New Roman"/>
                <a:cs typeface="Times New Roman"/>
                <a:sym typeface="Times New Roman"/>
              </a:rPr>
              <a:t>IEEE Transactions on Automation Science and Engineering</a:t>
            </a:r>
            <a:r>
              <a:rPr lang="en" sz="1000">
                <a:solidFill>
                  <a:schemeClr val="dk1"/>
                </a:solidFill>
                <a:latin typeface="Times New Roman"/>
                <a:ea typeface="Times New Roman"/>
                <a:cs typeface="Times New Roman"/>
                <a:sym typeface="Times New Roman"/>
              </a:rPr>
              <a:t>, vol. 17, no. 3, pp. 1320-1331, July 2020, doi: 10.1109/TASE.2019.2948200.</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Sofiene Abidi, Saoussen Krichen, Enrique Alba, Juan Miguel Molina, “A New Heuristic for Solving the Parking Assignment Problem”, Procedia Computer Science, Volume 60, 2015, Pages 312-321, ISSN 1877-0509, </a:t>
            </a:r>
            <a:r>
              <a:rPr lang="en" sz="10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https://doi.org/10.1016/j.procs.2015.08.132</a:t>
            </a:r>
            <a:r>
              <a:rPr lang="en" sz="1000">
                <a:solidFill>
                  <a:schemeClr val="dk1"/>
                </a:solidFill>
                <a:latin typeface="Times New Roman"/>
                <a:ea typeface="Times New Roman"/>
                <a:cs typeface="Times New Roman"/>
                <a:sym typeface="Times New Roman"/>
              </a:rPr>
              <a:t>. (</a:t>
            </a:r>
            <a:r>
              <a:rPr lang="en" sz="10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https://www.sciencedirect.com/science/article/pii/S1877050915022590</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Xinyuan Zhang, Cong Zhao, Feixiong Liao, Xinghua Li, Yuchuan Du, Online parking assignment in an environment of partially connected vehicles: A multi-agent deep reinforcement learning approach, Transportation Research Part C: Emerging Technologies, Volume 138, 2022, 103624, ISSN 0968-090X,</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https://doi.org/10.1016/j.trc.2022.103624</a:t>
            </a:r>
            <a:r>
              <a:rPr lang="en" sz="1000">
                <a:solidFill>
                  <a:schemeClr val="dk1"/>
                </a:solidFill>
                <a:latin typeface="Times New Roman"/>
                <a:ea typeface="Times New Roman"/>
                <a:cs typeface="Times New Roman"/>
                <a:sym typeface="Times New Roman"/>
              </a:rPr>
              <a:t>. (</a:t>
            </a:r>
            <a:r>
              <a:rPr lang="en" sz="1000" u="sng">
                <a:solidFill>
                  <a:schemeClr val="dk1"/>
                </a:solidFill>
                <a:latin typeface="Times New Roman"/>
                <a:ea typeface="Times New Roman"/>
                <a:cs typeface="Times New Roman"/>
                <a:sym typeface="Times New Roman"/>
                <a:hlinkClick r:id="rId6">
                  <a:extLst>
                    <a:ext uri="{A12FA001-AC4F-418D-AE19-62706E023703}">
                      <ahyp:hlinkClr val="tx"/>
                    </a:ext>
                  </a:extLst>
                </a:hlinkClick>
              </a:rPr>
              <a:t>https://www.sciencedirect.com/science/article/pii/S0968090X22000699</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N. Mejri, M. Ayari, R. Langar, F. Kamoun, G. Pujolle and L. Saidane, "Cooperation versus competition towards an efficient parking assignment solution," </a:t>
            </a:r>
            <a:r>
              <a:rPr i="1" lang="en" sz="1000">
                <a:solidFill>
                  <a:schemeClr val="dk1"/>
                </a:solidFill>
                <a:latin typeface="Times New Roman"/>
                <a:ea typeface="Times New Roman"/>
                <a:cs typeface="Times New Roman"/>
                <a:sym typeface="Times New Roman"/>
              </a:rPr>
              <a:t>2014 IEEE International Conference on Communications (ICC)</a:t>
            </a:r>
            <a:r>
              <a:rPr lang="en" sz="1000">
                <a:solidFill>
                  <a:schemeClr val="dk1"/>
                </a:solidFill>
                <a:latin typeface="Times New Roman"/>
                <a:ea typeface="Times New Roman"/>
                <a:cs typeface="Times New Roman"/>
                <a:sym typeface="Times New Roman"/>
              </a:rPr>
              <a:t>, Sydney, NSW, Australia, 2014, pp. 2915-2920, doi: 10.1109/ICC.2014.6883767.</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Hanae Errousso, Jihane El Ouadi, El Arbi Abdellaoui Alaoui, Siham Benhadou, Hicham Medromi,</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 hybrid modeling approach for parking assignment in urban areas, Journal of King Saud University - Computer and Information Sciences, Volume 34, Issue 6, Part A, 2022, Pages 2405-2418, ISSN 1319-1578,</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u="sng">
                <a:solidFill>
                  <a:schemeClr val="dk1"/>
                </a:solidFill>
                <a:latin typeface="Times New Roman"/>
                <a:ea typeface="Times New Roman"/>
                <a:cs typeface="Times New Roman"/>
                <a:sym typeface="Times New Roman"/>
                <a:hlinkClick r:id="rId7">
                  <a:extLst>
                    <a:ext uri="{A12FA001-AC4F-418D-AE19-62706E023703}">
                      <ahyp:hlinkClr val="tx"/>
                    </a:ext>
                  </a:extLst>
                </a:hlinkClick>
              </a:rPr>
              <a:t>https://doi.org/10.1016/j.jksuci.2020.11.006</a:t>
            </a:r>
            <a:r>
              <a:rPr lang="en" sz="1000">
                <a:solidFill>
                  <a:schemeClr val="dk1"/>
                </a:solidFill>
                <a:latin typeface="Times New Roman"/>
                <a:ea typeface="Times New Roman"/>
                <a:cs typeface="Times New Roman"/>
                <a:sym typeface="Times New Roman"/>
              </a:rPr>
              <a:t>. (</a:t>
            </a:r>
            <a:r>
              <a:rPr lang="en" sz="1000" u="sng">
                <a:solidFill>
                  <a:schemeClr val="dk1"/>
                </a:solidFill>
                <a:latin typeface="Times New Roman"/>
                <a:ea typeface="Times New Roman"/>
                <a:cs typeface="Times New Roman"/>
                <a:sym typeface="Times New Roman"/>
                <a:hlinkClick r:id="rId8">
                  <a:extLst>
                    <a:ext uri="{A12FA001-AC4F-418D-AE19-62706E023703}">
                      <ahyp:hlinkClr val="tx"/>
                    </a:ext>
                  </a:extLst>
                </a:hlinkClick>
              </a:rPr>
              <a:t>https://www.sciencedirect.com/science/article/pii/S1319157820305310</a:t>
            </a: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Parking Situation</a:t>
            </a:r>
            <a:endParaRPr/>
          </a:p>
        </p:txBody>
      </p:sp>
      <p:sp>
        <p:nvSpPr>
          <p:cNvPr id="68" name="Google Shape;68;p15"/>
          <p:cNvSpPr txBox="1"/>
          <p:nvPr>
            <p:ph idx="1" type="body"/>
          </p:nvPr>
        </p:nvSpPr>
        <p:spPr>
          <a:xfrm>
            <a:off x="311700" y="1152475"/>
            <a:ext cx="61662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Parking is a free for all (no assigned spots)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Numerous unregistered cars parking on campus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Students p</a:t>
            </a:r>
            <a:r>
              <a:rPr lang="en">
                <a:solidFill>
                  <a:schemeClr val="dk1"/>
                </a:solidFill>
                <a:latin typeface="Times New Roman"/>
                <a:ea typeface="Times New Roman"/>
                <a:cs typeface="Times New Roman"/>
                <a:sym typeface="Times New Roman"/>
              </a:rPr>
              <a:t>arking in illegal spots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Faculty are unable to park in their designated parking spots</a:t>
            </a:r>
            <a:endParaRPr>
              <a:solidFill>
                <a:schemeClr val="dk1"/>
              </a:solidFill>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6477900" y="1167875"/>
            <a:ext cx="2513701" cy="29889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we solve this?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latin typeface="Times New Roman"/>
                <a:ea typeface="Times New Roman"/>
                <a:cs typeface="Times New Roman"/>
                <a:sym typeface="Times New Roman"/>
              </a:rPr>
              <a:t>Assign</a:t>
            </a:r>
            <a:r>
              <a:rPr lang="en">
                <a:solidFill>
                  <a:schemeClr val="dk1"/>
                </a:solidFill>
                <a:latin typeface="Times New Roman"/>
                <a:ea typeface="Times New Roman"/>
                <a:cs typeface="Times New Roman"/>
                <a:sym typeface="Times New Roman"/>
              </a:rPr>
              <a:t> spots to students.  How?</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Approach 1: Randomly assign spots to students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Approach 2: Create a parking spot lottery </a:t>
            </a:r>
            <a:r>
              <a:rPr lang="en">
                <a:solidFill>
                  <a:schemeClr val="dk1"/>
                </a:solidFill>
                <a:latin typeface="Times New Roman"/>
                <a:ea typeface="Times New Roman"/>
                <a:cs typeface="Times New Roman"/>
                <a:sym typeface="Times New Roman"/>
              </a:rPr>
              <a:t>system</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Approach 3: Assign spots to students with the goal of minimizing average walking distance for all students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Lottery System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Two greedy algorithms for recommending spots:</a:t>
            </a:r>
            <a:endParaRPr>
              <a:solidFill>
                <a:schemeClr val="dk1"/>
              </a:solidFill>
              <a:latin typeface="Times New Roman"/>
              <a:ea typeface="Times New Roman"/>
              <a:cs typeface="Times New Roman"/>
              <a:sym typeface="Times New Roman"/>
            </a:endParaRPr>
          </a:p>
          <a:p>
            <a:pPr indent="-342900" lvl="0" marL="457200" rtl="0" algn="l">
              <a:lnSpc>
                <a:spcPct val="200000"/>
              </a:lnSpc>
              <a:spcBef>
                <a:spcPts val="12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Total Walking Distance Algorithm</a:t>
            </a:r>
            <a:endParaRPr>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Returns spot with the minimum sum of walking distance from each class location and dorm to the parking spot</a:t>
            </a:r>
            <a:endParaRPr sz="1800">
              <a:solidFill>
                <a:schemeClr val="dk1"/>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Centroid Algorithm</a:t>
            </a:r>
            <a:endParaRPr>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Finds the center point of a student’s class and dorm locations and returns the parking spot closest to that center point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 Distance Rule</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88" name="Google Shape;88;p18"/>
          <p:cNvPicPr preferRelativeResize="0"/>
          <p:nvPr/>
        </p:nvPicPr>
        <p:blipFill>
          <a:blip r:embed="rId3">
            <a:alphaModFix/>
          </a:blip>
          <a:stretch>
            <a:fillRect/>
          </a:stretch>
        </p:blipFill>
        <p:spPr>
          <a:xfrm>
            <a:off x="227789" y="1152475"/>
            <a:ext cx="8688425" cy="3311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Centroid Algorithm</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95" name="Google Shape;95;p19"/>
          <p:cNvPicPr preferRelativeResize="0"/>
          <p:nvPr/>
        </p:nvPicPr>
        <p:blipFill>
          <a:blip r:embed="rId3">
            <a:alphaModFix/>
          </a:blip>
          <a:stretch>
            <a:fillRect/>
          </a:stretch>
        </p:blipFill>
        <p:spPr>
          <a:xfrm>
            <a:off x="550000" y="1152474"/>
            <a:ext cx="8043999" cy="322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3: Minimizing Average Walking Distance</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Hungarian</a:t>
            </a:r>
            <a:r>
              <a:rPr lang="en">
                <a:solidFill>
                  <a:schemeClr val="dk1"/>
                </a:solidFill>
                <a:latin typeface="Times New Roman"/>
                <a:ea typeface="Times New Roman"/>
                <a:cs typeface="Times New Roman"/>
                <a:sym typeface="Times New Roman"/>
              </a:rPr>
              <a:t> Algorithm</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Create matrix with a list of students and a list of total walking distances to each parking spot for each student</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Try to assign the minimum walking distance to each student such that the overall walking distance of the entire campus is minimized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Local Search Algorithm</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Start with an arbitrary assignment of students to spots</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If swapping student i’s spot with student j’s spot improves their average/combined walking distance then swap them</a:t>
            </a:r>
            <a:endParaRPr sz="1800">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Keep swapping until total walking distance is no longer improved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Hungarian Algorithm</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08" name="Google Shape;108;p21"/>
          <p:cNvPicPr preferRelativeResize="0"/>
          <p:nvPr/>
        </p:nvPicPr>
        <p:blipFill>
          <a:blip r:embed="rId3">
            <a:alphaModFix/>
          </a:blip>
          <a:stretch>
            <a:fillRect/>
          </a:stretch>
        </p:blipFill>
        <p:spPr>
          <a:xfrm>
            <a:off x="353775" y="1017725"/>
            <a:ext cx="2462225" cy="1940125"/>
          </a:xfrm>
          <a:prstGeom prst="rect">
            <a:avLst/>
          </a:prstGeom>
          <a:noFill/>
          <a:ln>
            <a:noFill/>
          </a:ln>
        </p:spPr>
      </p:pic>
      <p:pic>
        <p:nvPicPr>
          <p:cNvPr id="109" name="Google Shape;109;p21"/>
          <p:cNvPicPr preferRelativeResize="0"/>
          <p:nvPr/>
        </p:nvPicPr>
        <p:blipFill>
          <a:blip r:embed="rId4">
            <a:alphaModFix/>
          </a:blip>
          <a:stretch>
            <a:fillRect/>
          </a:stretch>
        </p:blipFill>
        <p:spPr>
          <a:xfrm>
            <a:off x="3182100" y="1016300"/>
            <a:ext cx="2462226" cy="1942974"/>
          </a:xfrm>
          <a:prstGeom prst="rect">
            <a:avLst/>
          </a:prstGeom>
          <a:noFill/>
          <a:ln>
            <a:noFill/>
          </a:ln>
        </p:spPr>
      </p:pic>
      <p:pic>
        <p:nvPicPr>
          <p:cNvPr id="110" name="Google Shape;110;p21"/>
          <p:cNvPicPr preferRelativeResize="0"/>
          <p:nvPr/>
        </p:nvPicPr>
        <p:blipFill>
          <a:blip r:embed="rId5">
            <a:alphaModFix/>
          </a:blip>
          <a:stretch>
            <a:fillRect/>
          </a:stretch>
        </p:blipFill>
        <p:spPr>
          <a:xfrm>
            <a:off x="6010419" y="1016300"/>
            <a:ext cx="2821881" cy="1942976"/>
          </a:xfrm>
          <a:prstGeom prst="rect">
            <a:avLst/>
          </a:prstGeom>
          <a:noFill/>
          <a:ln>
            <a:noFill/>
          </a:ln>
        </p:spPr>
      </p:pic>
      <p:pic>
        <p:nvPicPr>
          <p:cNvPr id="111" name="Google Shape;111;p21"/>
          <p:cNvPicPr preferRelativeResize="0"/>
          <p:nvPr/>
        </p:nvPicPr>
        <p:blipFill>
          <a:blip r:embed="rId6">
            <a:alphaModFix/>
          </a:blip>
          <a:stretch>
            <a:fillRect/>
          </a:stretch>
        </p:blipFill>
        <p:spPr>
          <a:xfrm>
            <a:off x="394200" y="3054425"/>
            <a:ext cx="2381375" cy="2041175"/>
          </a:xfrm>
          <a:prstGeom prst="rect">
            <a:avLst/>
          </a:prstGeom>
          <a:noFill/>
          <a:ln>
            <a:noFill/>
          </a:ln>
        </p:spPr>
      </p:pic>
      <p:pic>
        <p:nvPicPr>
          <p:cNvPr id="112" name="Google Shape;112;p21"/>
          <p:cNvPicPr preferRelativeResize="0"/>
          <p:nvPr/>
        </p:nvPicPr>
        <p:blipFill>
          <a:blip r:embed="rId7">
            <a:alphaModFix/>
          </a:blip>
          <a:stretch>
            <a:fillRect/>
          </a:stretch>
        </p:blipFill>
        <p:spPr>
          <a:xfrm>
            <a:off x="3002275" y="3127813"/>
            <a:ext cx="2821876" cy="1894409"/>
          </a:xfrm>
          <a:prstGeom prst="rect">
            <a:avLst/>
          </a:prstGeom>
          <a:noFill/>
          <a:ln>
            <a:noFill/>
          </a:ln>
        </p:spPr>
      </p:pic>
      <p:pic>
        <p:nvPicPr>
          <p:cNvPr id="113" name="Google Shape;113;p21"/>
          <p:cNvPicPr preferRelativeResize="0"/>
          <p:nvPr/>
        </p:nvPicPr>
        <p:blipFill>
          <a:blip r:embed="rId8">
            <a:alphaModFix/>
          </a:blip>
          <a:stretch>
            <a:fillRect/>
          </a:stretch>
        </p:blipFill>
        <p:spPr>
          <a:xfrm>
            <a:off x="6136600" y="3127825"/>
            <a:ext cx="2671940" cy="18943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